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0"/>
  </p:notesMasterIdLst>
  <p:sldIdLst>
    <p:sldId id="256" r:id="rId3"/>
    <p:sldId id="257" r:id="rId4"/>
    <p:sldId id="258" r:id="rId5"/>
    <p:sldId id="260" r:id="rId6"/>
    <p:sldId id="259" r:id="rId7"/>
    <p:sldId id="263" r:id="rId8"/>
    <p:sldId id="267" r:id="rId9"/>
    <p:sldId id="264" r:id="rId10"/>
    <p:sldId id="265" r:id="rId11"/>
    <p:sldId id="266" r:id="rId12"/>
    <p:sldId id="268" r:id="rId13"/>
    <p:sldId id="270" r:id="rId14"/>
    <p:sldId id="271" r:id="rId15"/>
    <p:sldId id="261" r:id="rId16"/>
    <p:sldId id="262" r:id="rId17"/>
    <p:sldId id="272" r:id="rId18"/>
    <p:sldId id="269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422" autoAdjust="0"/>
    <p:restoredTop sz="94660" autoAdjust="0"/>
  </p:normalViewPr>
  <p:slideViewPr>
    <p:cSldViewPr>
      <p:cViewPr varScale="1">
        <p:scale>
          <a:sx n="75" d="100"/>
          <a:sy n="75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0E54F-2810-4071-BE97-DF63793515FF}" type="datetimeFigureOut">
              <a:rPr lang="el-GR" smtClean="0"/>
              <a:pPr/>
              <a:t>29/1/2014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31594-3CD3-49B1-9BA6-419E7BB9690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A843-9D8D-48CC-ADAE-8DB172DCF7F1}" type="datetimeFigureOut">
              <a:rPr lang="el-GR" smtClean="0"/>
              <a:pPr/>
              <a:t>29/1/2014</a:t>
            </a:fld>
            <a:endParaRPr lang="el-GR" dirty="0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DAD0-C831-4941-BA4C-AD68CE44A134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A843-9D8D-48CC-ADAE-8DB172DCF7F1}" type="datetimeFigureOut">
              <a:rPr lang="el-GR" smtClean="0"/>
              <a:pPr/>
              <a:t>29/1/2014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DAD0-C831-4941-BA4C-AD68CE44A13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A843-9D8D-48CC-ADAE-8DB172DCF7F1}" type="datetimeFigureOut">
              <a:rPr lang="el-GR" smtClean="0"/>
              <a:pPr/>
              <a:t>29/1/2014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DAD0-C831-4941-BA4C-AD68CE44A13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C63C-1613-4A54-B810-868870C06A5B}" type="datetimeFigureOut">
              <a:rPr lang="el-GR" smtClean="0"/>
              <a:pPr/>
              <a:t>29/1/2014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50C8-A404-4045-9A2C-0E02C2553231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C63C-1613-4A54-B810-868870C06A5B}" type="datetimeFigureOut">
              <a:rPr lang="el-GR" smtClean="0"/>
              <a:pPr/>
              <a:t>29/1/2014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50C8-A404-4045-9A2C-0E02C2553231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C63C-1613-4A54-B810-868870C06A5B}" type="datetimeFigureOut">
              <a:rPr lang="el-GR" smtClean="0"/>
              <a:pPr/>
              <a:t>29/1/2014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50C8-A404-4045-9A2C-0E02C255323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C63C-1613-4A54-B810-868870C06A5B}" type="datetimeFigureOut">
              <a:rPr lang="el-GR" smtClean="0"/>
              <a:pPr/>
              <a:t>29/1/2014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50C8-A404-4045-9A2C-0E02C255323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C63C-1613-4A54-B810-868870C06A5B}" type="datetimeFigureOut">
              <a:rPr lang="el-GR" smtClean="0"/>
              <a:pPr/>
              <a:t>29/1/2014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50C8-A404-4045-9A2C-0E02C255323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C63C-1613-4A54-B810-868870C06A5B}" type="datetimeFigureOut">
              <a:rPr lang="el-GR" smtClean="0"/>
              <a:pPr/>
              <a:t>29/1/2014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50C8-A404-4045-9A2C-0E02C255323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C63C-1613-4A54-B810-868870C06A5B}" type="datetimeFigureOut">
              <a:rPr lang="el-GR" smtClean="0"/>
              <a:pPr/>
              <a:t>29/1/2014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50C8-A404-4045-9A2C-0E02C255323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C63C-1613-4A54-B810-868870C06A5B}" type="datetimeFigureOut">
              <a:rPr lang="el-GR" smtClean="0"/>
              <a:pPr/>
              <a:t>29/1/2014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50C8-A404-4045-9A2C-0E02C255323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A843-9D8D-48CC-ADAE-8DB172DCF7F1}" type="datetimeFigureOut">
              <a:rPr lang="el-GR" smtClean="0"/>
              <a:pPr/>
              <a:t>29/1/2014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DAD0-C831-4941-BA4C-AD68CE44A13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C63C-1613-4A54-B810-868870C06A5B}" type="datetimeFigureOut">
              <a:rPr lang="el-GR" smtClean="0"/>
              <a:pPr/>
              <a:t>29/1/2014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50C8-A404-4045-9A2C-0E02C255323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C63C-1613-4A54-B810-868870C06A5B}" type="datetimeFigureOut">
              <a:rPr lang="el-GR" smtClean="0"/>
              <a:pPr/>
              <a:t>29/1/2014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50C8-A404-4045-9A2C-0E02C255323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C63C-1613-4A54-B810-868870C06A5B}" type="datetimeFigureOut">
              <a:rPr lang="el-GR" smtClean="0"/>
              <a:pPr/>
              <a:t>29/1/2014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50C8-A404-4045-9A2C-0E02C255323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A843-9D8D-48CC-ADAE-8DB172DCF7F1}" type="datetimeFigureOut">
              <a:rPr lang="el-GR" smtClean="0"/>
              <a:pPr/>
              <a:t>29/1/2014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EDAD0-C831-4941-BA4C-AD68CE44A13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A843-9D8D-48CC-ADAE-8DB172DCF7F1}" type="datetimeFigureOut">
              <a:rPr lang="el-GR" smtClean="0"/>
              <a:pPr/>
              <a:t>29/1/2014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DAD0-C831-4941-BA4C-AD68CE44A13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A843-9D8D-48CC-ADAE-8DB172DCF7F1}" type="datetimeFigureOut">
              <a:rPr lang="el-GR" smtClean="0"/>
              <a:pPr/>
              <a:t>29/1/2014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DAD0-C831-4941-BA4C-AD68CE44A13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A843-9D8D-48CC-ADAE-8DB172DCF7F1}" type="datetimeFigureOut">
              <a:rPr lang="el-GR" smtClean="0"/>
              <a:pPr/>
              <a:t>29/1/2014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DAD0-C831-4941-BA4C-AD68CE44A13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A843-9D8D-48CC-ADAE-8DB172DCF7F1}" type="datetimeFigureOut">
              <a:rPr lang="el-GR" smtClean="0"/>
              <a:pPr/>
              <a:t>29/1/2014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DAD0-C831-4941-BA4C-AD68CE44A13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A843-9D8D-48CC-ADAE-8DB172DCF7F1}" type="datetimeFigureOut">
              <a:rPr lang="el-GR" smtClean="0"/>
              <a:pPr/>
              <a:t>29/1/2014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DAD0-C831-4941-BA4C-AD68CE44A13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A843-9D8D-48CC-ADAE-8DB172DCF7F1}" type="datetimeFigureOut">
              <a:rPr lang="el-GR" smtClean="0"/>
              <a:pPr/>
              <a:t>29/1/2014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DAD0-C831-4941-BA4C-AD68CE44A13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C8A843-9D8D-48CC-ADAE-8DB172DCF7F1}" type="datetimeFigureOut">
              <a:rPr lang="el-GR" smtClean="0"/>
              <a:pPr/>
              <a:t>29/1/2014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EDAD0-C831-4941-BA4C-AD68CE44A13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8CEC63C-1613-4A54-B810-868870C06A5B}" type="datetimeFigureOut">
              <a:rPr lang="el-GR" smtClean="0"/>
              <a:pPr/>
              <a:t>29/1/2014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EEE50C8-A404-4045-9A2C-0E02C255323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00166" y="5572140"/>
            <a:ext cx="6400800" cy="1752600"/>
          </a:xfrm>
        </p:spPr>
        <p:txBody>
          <a:bodyPr>
            <a:normAutofit/>
          </a:bodyPr>
          <a:lstStyle/>
          <a:p>
            <a:r>
              <a:rPr lang="el-GR" sz="3200" dirty="0" smtClean="0">
                <a:latin typeface="Arial" pitchFamily="34" charset="0"/>
                <a:cs typeface="Arial" pitchFamily="34" charset="0"/>
              </a:rPr>
              <a:t>ΦΩΤΙΣΜΟΥ</a:t>
            </a:r>
            <a:endParaRPr lang="el-G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Εξοικονομηση ενεργειασ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ΣΙΑ\Επιφάνεια εργασίας\ejoikonomhsh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786190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1604674_720753857934939_830824125_n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-571500"/>
            <a:ext cx="7924800" cy="1143000"/>
          </a:xfrm>
        </p:spPr>
        <p:txBody>
          <a:bodyPr/>
          <a:lstStyle/>
          <a:p>
            <a:r>
              <a:rPr lang="el-GR" sz="1800" dirty="0" smtClean="0"/>
              <a:t>Οι Κανόνες μας για την εξοικονόμηση </a:t>
            </a:r>
            <a:r>
              <a:rPr lang="el-GR" sz="1800" dirty="0" err="1" smtClean="0"/>
              <a:t>ενέργειασ</a:t>
            </a:r>
            <a:r>
              <a:rPr lang="el-GR" sz="1800" dirty="0" smtClean="0"/>
              <a:t>…</a:t>
            </a:r>
            <a:endParaRPr lang="el-GR" sz="1800" dirty="0"/>
          </a:p>
        </p:txBody>
      </p:sp>
      <p:pic>
        <p:nvPicPr>
          <p:cNvPr id="31749" name="Picture 5" descr="C:\Documents and Settings\ΣΙΑ\Επιφάνεια εργασίας\ejoikonomhsh\SAM_0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147634" y="1567482"/>
            <a:ext cx="4635178" cy="3357554"/>
          </a:xfrm>
          <a:prstGeom prst="rect">
            <a:avLst/>
          </a:prstGeom>
          <a:noFill/>
        </p:spPr>
      </p:pic>
      <p:sp>
        <p:nvSpPr>
          <p:cNvPr id="12" name="11 - TextBox"/>
          <p:cNvSpPr txBox="1"/>
          <p:nvPr/>
        </p:nvSpPr>
        <p:spPr>
          <a:xfrm>
            <a:off x="500034" y="857232"/>
            <a:ext cx="37147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Επιγραμματικά…</a:t>
            </a:r>
          </a:p>
          <a:p>
            <a:pPr marL="342900" indent="-342900">
              <a:buFont typeface="+mj-lt"/>
              <a:buAutoNum type="arabicParenR"/>
            </a:pPr>
            <a:r>
              <a:rPr lang="el-GR" dirty="0" smtClean="0"/>
              <a:t>Χρήση Μέσων Μαζικής Μεταφοράς.</a:t>
            </a:r>
          </a:p>
          <a:p>
            <a:pPr marL="342900" indent="-342900">
              <a:buFont typeface="+mj-lt"/>
              <a:buAutoNum type="arabicParenR"/>
            </a:pPr>
            <a:endParaRPr lang="el-GR" dirty="0"/>
          </a:p>
          <a:p>
            <a:pPr marL="342900" indent="-342900">
              <a:buFont typeface="+mj-lt"/>
              <a:buAutoNum type="arabicParenR"/>
            </a:pPr>
            <a:r>
              <a:rPr lang="el-GR" dirty="0" smtClean="0"/>
              <a:t>Μην αφήνεις ανοιχτό τον υπολογιστή χωρίς να υπάρχει λόγος.</a:t>
            </a:r>
          </a:p>
          <a:p>
            <a:pPr marL="342900" indent="-342900">
              <a:buFont typeface="+mj-lt"/>
              <a:buAutoNum type="arabicParenR"/>
            </a:pPr>
            <a:endParaRPr lang="el-GR" dirty="0"/>
          </a:p>
          <a:p>
            <a:pPr marL="342900" indent="-342900">
              <a:buFont typeface="+mj-lt"/>
              <a:buAutoNum type="arabicParenR"/>
            </a:pPr>
            <a:r>
              <a:rPr lang="el-GR" dirty="0" smtClean="0"/>
              <a:t>Ανακύκλωσε το γυαλί.</a:t>
            </a:r>
          </a:p>
          <a:p>
            <a:pPr marL="342900" indent="-342900">
              <a:buFont typeface="+mj-lt"/>
              <a:buAutoNum type="arabicParenR"/>
            </a:pPr>
            <a:endParaRPr lang="el-GR" dirty="0"/>
          </a:p>
          <a:p>
            <a:pPr marL="342900" indent="-342900">
              <a:buFont typeface="+mj-lt"/>
              <a:buAutoNum type="arabicParenR"/>
            </a:pPr>
            <a:r>
              <a:rPr lang="el-GR" dirty="0" smtClean="0"/>
              <a:t>Όταν μπεις σε φαστφουντάδικο… προτίμησε μια στις τρεις φορές σαλάτα.</a:t>
            </a:r>
          </a:p>
          <a:p>
            <a:pPr marL="342900" indent="-342900">
              <a:buFont typeface="+mj-lt"/>
              <a:buAutoNum type="arabicParenR"/>
            </a:pPr>
            <a:endParaRPr lang="el-GR" dirty="0"/>
          </a:p>
          <a:p>
            <a:pPr marL="342900" indent="-342900">
              <a:buFont typeface="+mj-lt"/>
              <a:buAutoNum type="arabicParenR"/>
            </a:pPr>
            <a:r>
              <a:rPr lang="el-GR" dirty="0" smtClean="0"/>
              <a:t>Μείωσε την θέρμανση.</a:t>
            </a:r>
          </a:p>
          <a:p>
            <a:pPr marL="342900" indent="-342900">
              <a:buFont typeface="+mj-lt"/>
              <a:buAutoNum type="arabicParenR"/>
            </a:pPr>
            <a:endParaRPr lang="el-GR" dirty="0"/>
          </a:p>
          <a:p>
            <a:pPr marL="342900" indent="-342900">
              <a:buFont typeface="+mj-lt"/>
              <a:buAutoNum type="arabicParenR"/>
            </a:pPr>
            <a:r>
              <a:rPr lang="el-GR" dirty="0" smtClean="0"/>
              <a:t>Ανακύκλωσε χαρτί, εφημερίδες και χάρτινες συσκευασίες.</a:t>
            </a:r>
          </a:p>
          <a:p>
            <a:pPr marL="342900" indent="-342900">
              <a:buFont typeface="+mj-lt"/>
              <a:buAutoNum type="arabicParenR"/>
            </a:pPr>
            <a:endParaRPr lang="el-GR" dirty="0"/>
          </a:p>
          <a:p>
            <a:pPr marL="342900" indent="-342900">
              <a:buFont typeface="+mj-lt"/>
              <a:buAutoNum type="arabicParenR"/>
            </a:pPr>
            <a:r>
              <a:rPr lang="el-GR" dirty="0" smtClean="0"/>
              <a:t>Μείωσε τον κλιματισμό.</a:t>
            </a:r>
            <a:endParaRPr lang="el-GR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-357214"/>
            <a:ext cx="7924800" cy="1143000"/>
          </a:xfrm>
        </p:spPr>
        <p:txBody>
          <a:bodyPr/>
          <a:lstStyle/>
          <a:p>
            <a:r>
              <a:rPr lang="el-GR" sz="1800" dirty="0" smtClean="0"/>
              <a:t>Οι Κανόνες μας για την εξοικονόμηση ενέργειας… συνεχεια!</a:t>
            </a:r>
            <a:endParaRPr lang="el-GR" sz="1800" dirty="0"/>
          </a:p>
        </p:txBody>
      </p:sp>
      <p:pic>
        <p:nvPicPr>
          <p:cNvPr id="4" name="3 - Θέση περιεχομένου" descr="SAM_0638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165997" y="1808451"/>
            <a:ext cx="4429156" cy="3526850"/>
          </a:xfrm>
        </p:spPr>
      </p:pic>
      <p:sp>
        <p:nvSpPr>
          <p:cNvPr id="6" name="5 - TextBox"/>
          <p:cNvSpPr txBox="1"/>
          <p:nvPr/>
        </p:nvSpPr>
        <p:spPr>
          <a:xfrm>
            <a:off x="571472" y="1285860"/>
            <a:ext cx="49292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l-GR" dirty="0" smtClean="0"/>
              <a:t>8) Κλείσε την βρύση όταν δεν την χρειάζεσαι! Στα σίγουρα δε γίνεσαι πιο καθαρός αν κάνεις μπάνιο ή όταν βουρτσίζεις τα δ</a:t>
            </a:r>
            <a:r>
              <a:rPr lang="el-GR" dirty="0"/>
              <a:t>ό</a:t>
            </a:r>
            <a:r>
              <a:rPr lang="el-GR" dirty="0" smtClean="0"/>
              <a:t>ντια σου αφήνεις το νερό να τρέχει.</a:t>
            </a:r>
          </a:p>
          <a:p>
            <a:pPr marL="342900" indent="-342900"/>
            <a:endParaRPr lang="el-GR" dirty="0" smtClean="0"/>
          </a:p>
          <a:p>
            <a:pPr marL="342900" indent="-342900"/>
            <a:endParaRPr lang="el-GR" dirty="0"/>
          </a:p>
          <a:p>
            <a:pPr marL="342900" indent="-342900"/>
            <a:r>
              <a:rPr lang="el-GR" dirty="0" smtClean="0"/>
              <a:t>9) Ανακύκλωσε τα παλιά κινητά τηλέφωνα.</a:t>
            </a:r>
          </a:p>
          <a:p>
            <a:pPr marL="342900" indent="-342900"/>
            <a:endParaRPr lang="el-GR" dirty="0"/>
          </a:p>
          <a:p>
            <a:pPr marL="342900" indent="-342900"/>
            <a:endParaRPr lang="el-GR" dirty="0" smtClean="0"/>
          </a:p>
          <a:p>
            <a:pPr marL="342900" indent="-342900"/>
            <a:endParaRPr lang="el-GR" dirty="0"/>
          </a:p>
          <a:p>
            <a:pPr marL="342900" indent="-342900"/>
            <a:r>
              <a:rPr lang="el-GR" dirty="0" smtClean="0"/>
              <a:t>10)Ενίσχυσε την τοπική οικονομία και μη γίνεσαι καταναλωτικό θήραμα.</a:t>
            </a:r>
          </a:p>
          <a:p>
            <a:pPr marL="342900" indent="-342900"/>
            <a:endParaRPr lang="el-GR" dirty="0"/>
          </a:p>
          <a:p>
            <a:pPr marL="342900" indent="-342900"/>
            <a:endParaRPr lang="el-GR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500034" y="-571500"/>
            <a:ext cx="7924800" cy="1143000"/>
          </a:xfrm>
        </p:spPr>
        <p:txBody>
          <a:bodyPr/>
          <a:lstStyle/>
          <a:p>
            <a:r>
              <a:rPr lang="el-GR" sz="2400" dirty="0" smtClean="0"/>
              <a:t>Σύμφωνα με τους κανόνες γνώριζες ότι….</a:t>
            </a:r>
            <a:endParaRPr lang="el-GR" sz="24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13"/>
          </p:nvPr>
        </p:nvSpPr>
        <p:spPr>
          <a:xfrm>
            <a:off x="0" y="642918"/>
            <a:ext cx="7143768" cy="507208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l-GR" dirty="0" smtClean="0"/>
              <a:t>Με την χρήση των Μ.Μ.Μ. μπορείς να σώσεις τον αέρα από 107 τόνους </a:t>
            </a:r>
            <a:r>
              <a:rPr lang="en-US" dirty="0" smtClean="0"/>
              <a:t>CO2 </a:t>
            </a:r>
            <a:r>
              <a:rPr lang="el-GR" dirty="0" smtClean="0"/>
              <a:t>το χρόνο.</a:t>
            </a:r>
          </a:p>
          <a:p>
            <a:pPr>
              <a:buFont typeface="+mj-lt"/>
              <a:buAutoNum type="arabicPeriod"/>
            </a:pPr>
            <a:r>
              <a:rPr lang="el-GR" dirty="0" smtClean="0"/>
              <a:t>Με την ανακύκλωση του γυαλιού μειώνεται κατά 20% η ατμοσφαιρική ρύπανση και κατά 50% η μόλυνση των υδάτων.</a:t>
            </a:r>
          </a:p>
          <a:p>
            <a:pPr>
              <a:buFont typeface="+mj-lt"/>
              <a:buAutoNum type="arabicPeriod"/>
            </a:pPr>
            <a:r>
              <a:rPr lang="el-GR" dirty="0" smtClean="0"/>
              <a:t>Για την παραγωγή ενός κιλού κρέατος χρειάζονται 8.000</a:t>
            </a:r>
            <a:r>
              <a:rPr lang="en-US" dirty="0" smtClean="0"/>
              <a:t> L </a:t>
            </a:r>
            <a:r>
              <a:rPr lang="el-GR" dirty="0" smtClean="0"/>
              <a:t>νερό.</a:t>
            </a:r>
          </a:p>
          <a:p>
            <a:pPr>
              <a:buFont typeface="+mj-lt"/>
              <a:buAutoNum type="arabicPeriod"/>
            </a:pPr>
            <a:r>
              <a:rPr lang="el-GR" dirty="0" smtClean="0"/>
              <a:t>Για να γίνει ένα χάμπουργκερ απαιτούνται να καταστραφούν 50 τετ. μέτρα δασικής έκτασης.</a:t>
            </a:r>
          </a:p>
          <a:p>
            <a:pPr>
              <a:buFont typeface="+mj-lt"/>
              <a:buAutoNum type="arabicPeriod"/>
            </a:pPr>
            <a:r>
              <a:rPr lang="el-GR" dirty="0" smtClean="0"/>
              <a:t>Με μείωση ενός βαθμού κελσίου θα μπορούσαμε να αποφύγουμε την εκπομπή 250 γρ </a:t>
            </a:r>
            <a:r>
              <a:rPr lang="en-US" dirty="0" smtClean="0"/>
              <a:t>co2</a:t>
            </a:r>
            <a:r>
              <a:rPr lang="el-GR" dirty="0" smtClean="0"/>
              <a:t> το χρόνο.</a:t>
            </a:r>
            <a:endParaRPr lang="el-GR" dirty="0"/>
          </a:p>
        </p:txBody>
      </p:sp>
      <p:pic>
        <p:nvPicPr>
          <p:cNvPr id="33794" name="Picture 2" descr="C:\Documents and Settings\ΣΙΑ\Επιφάνεια εργασίας\ejoikonomhsh\images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53928">
            <a:off x="578309" y="3724102"/>
            <a:ext cx="3000396" cy="2380999"/>
          </a:xfrm>
          <a:prstGeom prst="rect">
            <a:avLst/>
          </a:prstGeom>
          <a:noFill/>
        </p:spPr>
      </p:pic>
      <p:pic>
        <p:nvPicPr>
          <p:cNvPr id="33795" name="Picture 3" descr="C:\Documents and Settings\ΣΙΑ\Επιφάνεια εργασίας\ejoikonomhsh\images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94314">
            <a:off x="6808720" y="2752007"/>
            <a:ext cx="2285984" cy="2209800"/>
          </a:xfrm>
          <a:prstGeom prst="rect">
            <a:avLst/>
          </a:prstGeom>
          <a:noFill/>
        </p:spPr>
      </p:pic>
      <p:pic>
        <p:nvPicPr>
          <p:cNvPr id="33796" name="Picture 4" descr="C:\Documents and Settings\ΣΙΑ\Επιφάνεια εργασίας\ejoikonomhsh\images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80070">
            <a:off x="4623318" y="4366910"/>
            <a:ext cx="1785918" cy="1357322"/>
          </a:xfrm>
          <a:prstGeom prst="rect">
            <a:avLst/>
          </a:prstGeom>
          <a:noFill/>
        </p:spPr>
      </p:pic>
      <p:pic>
        <p:nvPicPr>
          <p:cNvPr id="33797" name="Picture 5" descr="C:\Documents and Settings\ΣΙΑ\Επιφάνεια εργασίας\ejoikonomhsh\αρχείο λήψης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3320">
            <a:off x="7145679" y="384262"/>
            <a:ext cx="1775181" cy="13394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SAM_0610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37565" y="1753183"/>
            <a:ext cx="4310076" cy="3232557"/>
          </a:xfrm>
        </p:spPr>
      </p:pic>
      <p:pic>
        <p:nvPicPr>
          <p:cNvPr id="8" name="7 - Θέση περιεχομένου" descr="SAM_0613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321967" y="1750207"/>
            <a:ext cx="4286281" cy="3214712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00100" y="0"/>
            <a:ext cx="7248548" cy="917596"/>
          </a:xfrm>
        </p:spPr>
        <p:txBody>
          <a:bodyPr/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 δημιουργια ερωτηματολογιων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l-GR" dirty="0" smtClean="0"/>
              <a:t>2</a:t>
            </a:r>
            <a:r>
              <a:rPr lang="el-GR" baseline="30000" dirty="0" smtClean="0"/>
              <a:t>α</a:t>
            </a:r>
            <a:r>
              <a:rPr lang="el-GR" dirty="0" smtClean="0"/>
              <a:t>) Χρησιμοποιείτε λάμπες εξοικονόμησης ενέργειας στο σπίτι;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l-GR" dirty="0" smtClean="0"/>
              <a:t>9</a:t>
            </a:r>
            <a:r>
              <a:rPr lang="el-GR" baseline="30000" dirty="0" smtClean="0"/>
              <a:t>α</a:t>
            </a:r>
            <a:r>
              <a:rPr lang="el-GR" dirty="0" smtClean="0"/>
              <a:t>) Είναι σημαντικό να προσπαθούμε να εξοικονομούμε ενέργεια;</a:t>
            </a:r>
          </a:p>
          <a:p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 smtClean="0"/>
              <a:t>Δυο από τις πιο σημαντικές ερωτήσεις του ερωτηματολόγιου που καλέστηκαν να απαντήσουν οι μαθητές</a:t>
            </a:r>
            <a:endParaRPr lang="el-GR" sz="2400" dirty="0"/>
          </a:p>
        </p:txBody>
      </p:sp>
      <p:sp>
        <p:nvSpPr>
          <p:cNvPr id="5" name="4 - Δεξιό βέλος"/>
          <p:cNvSpPr/>
          <p:nvPr/>
        </p:nvSpPr>
        <p:spPr>
          <a:xfrm>
            <a:off x="785786" y="2714620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285852" y="2643182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80% των μαθητών χρησιμοποιεί στο σπίτι λάμπες φθορίου (εξοικονόμησης ενέργειας).</a:t>
            </a:r>
            <a:endParaRPr lang="el-GR" dirty="0"/>
          </a:p>
        </p:txBody>
      </p:sp>
      <p:sp>
        <p:nvSpPr>
          <p:cNvPr id="7" name="6 - Δεξιό βέλος"/>
          <p:cNvSpPr/>
          <p:nvPr/>
        </p:nvSpPr>
        <p:spPr>
          <a:xfrm>
            <a:off x="714348" y="4643446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1214414" y="4357694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20% των μαθητών συνεχίζει να χρησιμοποιεί τις κανονικές.</a:t>
            </a:r>
            <a:endParaRPr lang="el-GR" dirty="0"/>
          </a:p>
        </p:txBody>
      </p:sp>
      <p:sp>
        <p:nvSpPr>
          <p:cNvPr id="10" name="9 - Δεξιό βέλος"/>
          <p:cNvSpPr/>
          <p:nvPr/>
        </p:nvSpPr>
        <p:spPr>
          <a:xfrm>
            <a:off x="4929190" y="2571744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5500694" y="2500306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98% των μαθητών θεωρεί τόσο σημαντική όσο και κερδοφόρα την εξοικονόμηση ενέργειας. Ωστόσο, οι ίδιοι υποστηρίζουν πως δεν είναι επαρκώς ενημερωμένοι.</a:t>
            </a:r>
            <a:endParaRPr lang="el-GR" dirty="0"/>
          </a:p>
        </p:txBody>
      </p:sp>
      <p:sp>
        <p:nvSpPr>
          <p:cNvPr id="15" name="14 - Δεξιό βέλος"/>
          <p:cNvSpPr/>
          <p:nvPr/>
        </p:nvSpPr>
        <p:spPr>
          <a:xfrm>
            <a:off x="4929190" y="4572008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>
            <a:off x="5643570" y="4500570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2% μόλις, θεωρεί πως η εξοικονόμηση δεν ωφελεί πουθενά.</a:t>
            </a:r>
            <a:endParaRPr lang="el-GR" dirty="0"/>
          </a:p>
        </p:txBody>
      </p:sp>
      <p:pic>
        <p:nvPicPr>
          <p:cNvPr id="32772" name="Picture 4" descr="C:\Documents and Settings\ΣΙΑ\Επιφάνεια εργασίας\ejoikonomhsh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74" y="5643578"/>
            <a:ext cx="1928826" cy="1214422"/>
          </a:xfrm>
          <a:prstGeom prst="rect">
            <a:avLst/>
          </a:prstGeom>
          <a:noFill/>
        </p:spPr>
      </p:pic>
      <p:pic>
        <p:nvPicPr>
          <p:cNvPr id="32773" name="Picture 5" descr="C:\Documents and Settings\ΣΙΑ\Επιφάνεια εργασίας\ejoikonomhsh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43578"/>
            <a:ext cx="1928794" cy="1214422"/>
          </a:xfrm>
          <a:prstGeom prst="rect">
            <a:avLst/>
          </a:prstGeom>
          <a:noFill/>
        </p:spPr>
      </p:pic>
      <p:pic>
        <p:nvPicPr>
          <p:cNvPr id="32775" name="Picture 7" descr="C:\Documents and Settings\ΣΙΑ\Επιφάνεια εργασίας\ejoikonomhsh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6000768"/>
            <a:ext cx="785818" cy="7143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 μετά από κάθε μάθημα ένας ήταν ο μπελάσ…το ημερολόγιο~</a:t>
            </a:r>
            <a:endParaRPr lang="el-GR" dirty="0"/>
          </a:p>
        </p:txBody>
      </p:sp>
      <p:pic>
        <p:nvPicPr>
          <p:cNvPr id="7" name="6 - Θέση περιεχομένου" descr="SAM_062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500174"/>
            <a:ext cx="5486400" cy="4114800"/>
          </a:xfrm>
        </p:spPr>
      </p:pic>
      <p:pic>
        <p:nvPicPr>
          <p:cNvPr id="34819" name="Picture 3" descr="C:\Documents and Settings\ΣΙΑ\Επιφάνεια εργασίας\ejoikonomhsh\images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1142984"/>
            <a:ext cx="1343025" cy="1524000"/>
          </a:xfrm>
          <a:prstGeom prst="rect">
            <a:avLst/>
          </a:prstGeom>
          <a:noFill/>
        </p:spPr>
      </p:pic>
      <p:pic>
        <p:nvPicPr>
          <p:cNvPr id="34820" name="Picture 4" descr="C:\Documents and Settings\ΣΙΑ\Επιφάνεια εργασίας\ejoikonomhsh\images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429132"/>
            <a:ext cx="1343025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images (3)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214678" y="3825130"/>
            <a:ext cx="2714644" cy="2097195"/>
          </a:xfrm>
        </p:spPr>
      </p:pic>
      <p:sp>
        <p:nvSpPr>
          <p:cNvPr id="6" name="5 - TextBox"/>
          <p:cNvSpPr txBox="1"/>
          <p:nvPr/>
        </p:nvSpPr>
        <p:spPr>
          <a:xfrm>
            <a:off x="2857488" y="500042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Arial" pitchFamily="34" charset="0"/>
                <a:cs typeface="Arial" pitchFamily="34" charset="0"/>
              </a:rPr>
              <a:t>Τα Λεχράνια 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000364" y="1428736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Αναστασία Χρόνη</a:t>
            </a:r>
          </a:p>
          <a:p>
            <a:pPr algn="ctr"/>
            <a:r>
              <a:rPr lang="el-GR" dirty="0" smtClean="0"/>
              <a:t>Νικολεττα Ατακτίδου</a:t>
            </a:r>
          </a:p>
          <a:p>
            <a:pPr algn="ctr"/>
            <a:r>
              <a:rPr lang="el-GR" dirty="0" smtClean="0"/>
              <a:t>Χρήστος Αδαμίδης</a:t>
            </a:r>
          </a:p>
          <a:p>
            <a:pPr algn="ctr"/>
            <a:r>
              <a:rPr lang="el-GR" dirty="0" smtClean="0"/>
              <a:t>Λευτέρης Ποσινακίδης 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857224" y="307181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ΤΕΛΟΣ…</a:t>
            </a:r>
            <a:endParaRPr lang="el-GR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- Θέση περιεχομένου" descr="images (6)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714976" y="3357562"/>
            <a:ext cx="3429024" cy="2414592"/>
          </a:xfrm>
        </p:spPr>
      </p:pic>
      <p:sp>
        <p:nvSpPr>
          <p:cNvPr id="7" name="6 - Θέση περιεχομένου"/>
          <p:cNvSpPr>
            <a:spLocks noGrp="1"/>
          </p:cNvSpPr>
          <p:nvPr>
            <p:ph sz="quarter" idx="13"/>
          </p:nvPr>
        </p:nvSpPr>
        <p:spPr>
          <a:xfrm>
            <a:off x="571472" y="1214398"/>
            <a:ext cx="8001056" cy="56436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dirty="0" smtClean="0"/>
              <a:t>      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Η εξοικονόμηση ενέργειας είναι ο ταχύτερος, ο οικονομικότερος και ο πιο αποτελεσματικός τρόπος για μείωση της εξάρτησης από τα ορυκτά καύσιμα και των εκπομπών αερίων του θερμοκηπίου στην ατμόσφαιρα εξαιτίας της χρήσης τους. </a:t>
            </a:r>
          </a:p>
          <a:p>
            <a:pPr algn="ctr">
              <a:buNone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       Το σκεπτικό της βασίζεται στην προσπάθεια για εξεύρεση τρόπων που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θα μειώσουν την κατανάλωση ενέργειας και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θα βελτιώσουν την ενεργειακή απόδοση του </a:t>
            </a:r>
          </a:p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      εξοπλισμού που καταναλώνει ενέργεια.</a:t>
            </a:r>
          </a:p>
          <a:p>
            <a:pPr>
              <a:buNone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      Με το τρόπο αυτό επιτυγχάνεται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η μείωση της ζήτησης ενέργειας και συνεπώς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μείωση της κατανάλωσης καυσίμων.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642910" y="-285776"/>
            <a:ext cx="7924800" cy="1143000"/>
          </a:xfrm>
        </p:spPr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Τι ειναι η εξοικονομηση ενεργειασ?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0"/>
            <a:ext cx="9144000" cy="1143000"/>
          </a:xfrm>
        </p:spPr>
        <p:txBody>
          <a:bodyPr/>
          <a:lstStyle/>
          <a:p>
            <a:r>
              <a:rPr lang="el-GR" sz="3200" dirty="0" smtClean="0">
                <a:latin typeface="Arial" pitchFamily="34" charset="0"/>
                <a:cs typeface="Arial" pitchFamily="34" charset="0"/>
              </a:rPr>
              <a:t>Γιατι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πρεπει</a:t>
            </a:r>
            <a:r>
              <a:rPr lang="el-GR" sz="3200" dirty="0" smtClean="0">
                <a:latin typeface="Arial" pitchFamily="34" charset="0"/>
                <a:cs typeface="Arial" pitchFamily="34" charset="0"/>
              </a:rPr>
              <a:t> να εξοικονομω ενεργεια ;</a:t>
            </a:r>
            <a:endParaRPr lang="el-G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Μειώνω την κατανάλωση των ορυκτών καυσίμων που είναι μη ανανεώσιμα και τείνουν να εξαντληθούν.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Μειώνω τη ρύπανση του περιβάλλοντος.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Προστατεύω τη δική μου υγεία και την υγεία των ανθρώπων που αγαπώ.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Πληρώνω λιγότερα χρήματα για την ενέργεια που χρησιμοποιώ χωρίς άσκοπες σπατάλες.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Δίνω το καλό παράδειγμα και σε άλλους να κάνουν το ίδιο.</a:t>
            </a:r>
          </a:p>
          <a:p>
            <a:endParaRPr lang="el-GR" dirty="0"/>
          </a:p>
        </p:txBody>
      </p:sp>
      <p:pic>
        <p:nvPicPr>
          <p:cNvPr id="4" name="3 - Εικόνα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4071942"/>
            <a:ext cx="2714644" cy="1738314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0"/>
            <a:ext cx="9144000" cy="1643042"/>
          </a:xfrm>
        </p:spPr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Γιατί οι άνθρωποι δεν εξοικονομούν ενέργεια ;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3"/>
          </p:nvPr>
        </p:nvSpPr>
        <p:spPr>
          <a:xfrm>
            <a:off x="642910" y="1500174"/>
            <a:ext cx="7924800" cy="4114800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Επειδή...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Δεν γνωρίζουν 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ότι πρέπει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να εξοικονομούν ενέργεια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Δεν γνωρίζουν 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πού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να εξοικονομήσουν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Δεν γνωρίζουν 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πώς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να εξοικονομήσουν</a:t>
            </a:r>
          </a:p>
          <a:p>
            <a:r>
              <a:rPr lang="el-GR" u="sng" dirty="0" smtClean="0">
                <a:latin typeface="Arial" pitchFamily="34" charset="0"/>
                <a:cs typeface="Arial" pitchFamily="34" charset="0"/>
              </a:rPr>
              <a:t>Δεν ενθαρρύνονται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να εξοικονομήσουν</a:t>
            </a:r>
          </a:p>
          <a:p>
            <a:endParaRPr lang="el-GR" dirty="0"/>
          </a:p>
        </p:txBody>
      </p:sp>
      <p:pic>
        <p:nvPicPr>
          <p:cNvPr id="2051" name="Picture 3" descr="C:\Documents and Settings\ΣΙΑ\Επιφάνεια εργασίας\ejoikonomhsh\αρχείο λήψη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928934"/>
            <a:ext cx="2428875" cy="1885950"/>
          </a:xfrm>
          <a:prstGeom prst="rect">
            <a:avLst/>
          </a:prstGeom>
          <a:noFill/>
        </p:spPr>
      </p:pic>
      <p:pic>
        <p:nvPicPr>
          <p:cNvPr id="2052" name="Picture 4" descr="C:\Documents and Settings\ΣΙΑ\Επιφάνεια εργασίας\ejoikonomhsh\αρχείο λήψης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71876"/>
            <a:ext cx="2219325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0"/>
            <a:ext cx="7924800" cy="1143000"/>
          </a:xfrm>
        </p:spPr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Ποιοι είναι οι τροποι;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3"/>
          </p:nvPr>
        </p:nvSpPr>
        <p:spPr>
          <a:xfrm>
            <a:off x="609600" y="1214422"/>
            <a:ext cx="7924800" cy="4500578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Μπορούμε να.…</a:t>
            </a:r>
          </a:p>
          <a:p>
            <a:r>
              <a:rPr lang="el-GR" dirty="0" smtClean="0"/>
              <a:t>Χρησιμοποιούμαι λαμπτήρες με μικρότερη ισχύ σε εξωτερικούς χώρους και γενικότερα όπου δεν είναι απαραίτητο το πολύ φως.</a:t>
            </a:r>
          </a:p>
          <a:p>
            <a:r>
              <a:rPr lang="el-GR" dirty="0" smtClean="0"/>
              <a:t> Το καλοκαίρι όταν ο καιρός είναι δροσερός κλείνουμε τα κλιματιστικά και προτιμάμε το φυσικό αερισμό ανοίγοντας τα παράθυρα.</a:t>
            </a:r>
          </a:p>
          <a:p>
            <a:r>
              <a:rPr lang="el-GR" dirty="0" smtClean="0"/>
              <a:t> Το φυσικό φως της ημέρας, μπορεί να ανακλαστεί βαθιά μέσα στο δωμάτιο και να λειτουργήσει συμπληρωματικά του τεχνητού φωτισμού.</a:t>
            </a:r>
          </a:p>
          <a:p>
            <a:r>
              <a:rPr lang="el-GR" dirty="0" smtClean="0"/>
              <a:t> Τα φωτοβολταϊκά στοιχεία είναι μία καλή λύση ιδιαίτερα σε απομακρυσμένες αγροικίες.</a:t>
            </a:r>
            <a:endParaRPr lang="el-GR" dirty="0"/>
          </a:p>
        </p:txBody>
      </p:sp>
      <p:pic>
        <p:nvPicPr>
          <p:cNvPr id="3074" name="Picture 2" descr="C:\Documents and Settings\ΣΙΑ\Επιφάνεια εργασίας\ejoikonomhsh\Lam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15365">
            <a:off x="7716968" y="183586"/>
            <a:ext cx="1066570" cy="1174568"/>
          </a:xfrm>
          <a:prstGeom prst="rect">
            <a:avLst/>
          </a:prstGeom>
          <a:noFill/>
        </p:spPr>
      </p:pic>
      <p:pic>
        <p:nvPicPr>
          <p:cNvPr id="3078" name="Picture 6" descr="http://www.allaboutenergy.gr/images/Hlamp0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5929330"/>
            <a:ext cx="500066" cy="680090"/>
          </a:xfrm>
          <a:prstGeom prst="rect">
            <a:avLst/>
          </a:prstGeom>
          <a:noFill/>
        </p:spPr>
      </p:pic>
      <p:pic>
        <p:nvPicPr>
          <p:cNvPr id="3080" name="Picture 8" descr="l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42854">
            <a:off x="6919818" y="4190850"/>
            <a:ext cx="1500198" cy="1285884"/>
          </a:xfrm>
          <a:prstGeom prst="rect">
            <a:avLst/>
          </a:prstGeom>
          <a:noFill/>
        </p:spPr>
      </p:pic>
      <p:pic>
        <p:nvPicPr>
          <p:cNvPr id="3081" name="Picture 9" descr="C:\Documents and Settings\ΣΙΑ\Επιφάνεια εργασίας\ejoikonomhsh\images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37327">
            <a:off x="321482" y="4448957"/>
            <a:ext cx="1643074" cy="1357322"/>
          </a:xfrm>
          <a:prstGeom prst="rect">
            <a:avLst/>
          </a:prstGeom>
          <a:noFill/>
        </p:spPr>
      </p:pic>
      <p:pic>
        <p:nvPicPr>
          <p:cNvPr id="3082" name="Picture 10" descr="C:\Documents and Settings\ΣΙΑ\Επιφάνεια εργασίας\ejoikonomhsh\images (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071942"/>
            <a:ext cx="1928826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14282" y="142852"/>
            <a:ext cx="5572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Και τώρα ήρθε η σειρά μας…</a:t>
            </a:r>
          </a:p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1071538" y="928670"/>
            <a:ext cx="66437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Αρχικά, χωριστήκαμε σε ομάδες με οδηγό την Κ. </a:t>
            </a:r>
            <a:r>
              <a:rPr lang="el-GR" dirty="0" err="1" smtClean="0"/>
              <a:t>Χατζησαμουηλίδου</a:t>
            </a:r>
            <a:r>
              <a:rPr lang="el-GR" dirty="0" smtClean="0"/>
              <a:t>. Γνωριστήκαμε..</a:t>
            </a:r>
          </a:p>
          <a:p>
            <a:r>
              <a:rPr lang="el-GR" dirty="0" smtClean="0"/>
              <a:t>Ανταλλάξαμε ιδέες..</a:t>
            </a:r>
          </a:p>
          <a:p>
            <a:r>
              <a:rPr lang="el-GR" dirty="0" smtClean="0"/>
              <a:t>Συνεργαστήκαμε.. </a:t>
            </a:r>
          </a:p>
          <a:p>
            <a:r>
              <a:rPr lang="el-GR" dirty="0" smtClean="0"/>
              <a:t>Ενωθήκαμε.. </a:t>
            </a:r>
          </a:p>
          <a:p>
            <a:pPr algn="ctr"/>
            <a:r>
              <a:rPr lang="el-GR" u="sng" dirty="0" smtClean="0"/>
              <a:t>  ΔΗΜΙΟΥΡΓΗΣΑΜΕ!!!</a:t>
            </a:r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785786" y="2786058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Καιιιιι …Αυτοί είμαστε εμείς!         </a:t>
            </a:r>
            <a:endParaRPr lang="el-GR" dirty="0"/>
          </a:p>
        </p:txBody>
      </p:sp>
      <p:pic>
        <p:nvPicPr>
          <p:cNvPr id="7" name="6 - Εικόνα" descr="1013413_637144942980165_208550426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571876"/>
            <a:ext cx="3665507" cy="2214578"/>
          </a:xfrm>
          <a:prstGeom prst="rect">
            <a:avLst/>
          </a:prstGeom>
        </p:spPr>
      </p:pic>
      <p:pic>
        <p:nvPicPr>
          <p:cNvPr id="8" name="7 - Εικόνα" descr="1545769_713007445376247_128427555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667126"/>
            <a:ext cx="1500198" cy="2000263"/>
          </a:xfrm>
          <a:prstGeom prst="rect">
            <a:avLst/>
          </a:prstGeom>
        </p:spPr>
      </p:pic>
      <p:pic>
        <p:nvPicPr>
          <p:cNvPr id="9" name="8 - Εικόνα" descr="images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3643314"/>
            <a:ext cx="1792181" cy="2071702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3500430" y="3143248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u="sng" dirty="0" smtClean="0"/>
              <a:t>ΤΑ ΛΕΧΡΑΝΙΑ</a:t>
            </a:r>
            <a:endParaRPr lang="el-GR" sz="2000" b="1" u="sng" dirty="0"/>
          </a:p>
        </p:txBody>
      </p:sp>
      <p:sp>
        <p:nvSpPr>
          <p:cNvPr id="11" name="10 - TextBox"/>
          <p:cNvSpPr txBox="1"/>
          <p:nvPr/>
        </p:nvSpPr>
        <p:spPr>
          <a:xfrm rot="1345345">
            <a:off x="7852197" y="2850364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Ωπ κάποιος λείπει..</a:t>
            </a:r>
            <a:endParaRPr lang="el-GR" dirty="0"/>
          </a:p>
        </p:txBody>
      </p:sp>
      <p:sp>
        <p:nvSpPr>
          <p:cNvPr id="14" name="13 - Βέλος προς τα κάτω"/>
          <p:cNvSpPr/>
          <p:nvPr/>
        </p:nvSpPr>
        <p:spPr>
          <a:xfrm>
            <a:off x="6572264" y="2786058"/>
            <a:ext cx="35719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6" name="15 - Αριστερό βέλος"/>
          <p:cNvSpPr/>
          <p:nvPr/>
        </p:nvSpPr>
        <p:spPr>
          <a:xfrm>
            <a:off x="8429652" y="4143380"/>
            <a:ext cx="500066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SAM_063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 rot="6113936">
            <a:off x="749357" y="1689736"/>
            <a:ext cx="3599760" cy="2699820"/>
          </a:xfrm>
        </p:spPr>
      </p:pic>
      <p:sp>
        <p:nvSpPr>
          <p:cNvPr id="6" name="5 - TextBox"/>
          <p:cNvSpPr txBox="1"/>
          <p:nvPr/>
        </p:nvSpPr>
        <p:spPr>
          <a:xfrm>
            <a:off x="1285852" y="285728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Τα συμβόλαια και οι συμφωνίες της ομάδας!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- Εικόνα" descr="SAM_06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885568">
            <a:off x="5304589" y="1580939"/>
            <a:ext cx="3361058" cy="2520794"/>
          </a:xfrm>
          <a:prstGeom prst="rect">
            <a:avLst/>
          </a:prstGeom>
        </p:spPr>
      </p:pic>
      <p:pic>
        <p:nvPicPr>
          <p:cNvPr id="12" name="11 - Εικόνα" descr="SAM_06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785337">
            <a:off x="2994503" y="2589590"/>
            <a:ext cx="3500430" cy="2625323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642910" y="357166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Πρώτη μας δουλειά ήταν η δημιουργία του περιβόητου ΧΑΡΤΟΝΙΟΥ..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42910" y="142873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Ξεκινήσαμε κάπως έτσι..</a:t>
            </a:r>
            <a:endParaRPr lang="el-GR" dirty="0"/>
          </a:p>
        </p:txBody>
      </p:sp>
      <p:sp>
        <p:nvSpPr>
          <p:cNvPr id="6" name="5 - Δεξιό βέλος"/>
          <p:cNvSpPr/>
          <p:nvPr/>
        </p:nvSpPr>
        <p:spPr>
          <a:xfrm>
            <a:off x="2928926" y="1500174"/>
            <a:ext cx="42862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7" name="6 - Εικόνα" descr="1524625_720754017934923_73654765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1427843"/>
            <a:ext cx="2143140" cy="1600658"/>
          </a:xfrm>
          <a:prstGeom prst="rect">
            <a:avLst/>
          </a:prstGeom>
        </p:spPr>
      </p:pic>
      <p:pic>
        <p:nvPicPr>
          <p:cNvPr id="8" name="7 - Εικόνα" descr="SAM_06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928802"/>
            <a:ext cx="1214446" cy="1619261"/>
          </a:xfrm>
          <a:prstGeom prst="rect">
            <a:avLst/>
          </a:prstGeom>
        </p:spPr>
      </p:pic>
      <p:pic>
        <p:nvPicPr>
          <p:cNvPr id="9" name="8 - Εικόνα" descr="SAM_06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571612"/>
            <a:ext cx="1607337" cy="2143116"/>
          </a:xfrm>
          <a:prstGeom prst="rect">
            <a:avLst/>
          </a:prstGeom>
        </p:spPr>
      </p:pic>
      <p:pic>
        <p:nvPicPr>
          <p:cNvPr id="10" name="9 - Εικόνα" descr="SAM_06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3357562"/>
            <a:ext cx="2357453" cy="1923165"/>
          </a:xfrm>
          <a:prstGeom prst="rect">
            <a:avLst/>
          </a:prstGeom>
        </p:spPr>
      </p:pic>
      <p:pic>
        <p:nvPicPr>
          <p:cNvPr id="11" name="10 - Εικόνα" descr="SAM_06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3786190"/>
            <a:ext cx="2643174" cy="1982381"/>
          </a:xfrm>
          <a:prstGeom prst="rect">
            <a:avLst/>
          </a:prstGeom>
        </p:spPr>
      </p:pic>
      <p:pic>
        <p:nvPicPr>
          <p:cNvPr id="12" name="11 - Εικόνα" descr="newspaper-letters-tear-marks----vector_34-4476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3857628"/>
            <a:ext cx="1894987" cy="171451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571604" y="2571744"/>
            <a:ext cx="5357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Arial" pitchFamily="34" charset="0"/>
                <a:cs typeface="Arial" pitchFamily="34" charset="0"/>
              </a:rPr>
              <a:t>Και αυτό κατέληξε να είναι το χαρτόνι μας…</a:t>
            </a:r>
            <a:endParaRPr lang="el-G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Ορίζοντας">
  <a:themeElements>
    <a:clrScheme name="Ορίζοντα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Ορίζοντα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Ορίζοντα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to New York</Template>
  <TotalTime>392</TotalTime>
  <Words>669</Words>
  <Application>Microsoft Office PowerPoint</Application>
  <PresentationFormat>Προβολή στην οθόνη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Αποκορύφωμα</vt:lpstr>
      <vt:lpstr>Ορίζοντας</vt:lpstr>
      <vt:lpstr>Εξοικονομηση ενεργειασ </vt:lpstr>
      <vt:lpstr>Τι ειναι η εξοικονομηση ενεργειασ?</vt:lpstr>
      <vt:lpstr>Γιατι πρεπει να εξοικονομω ενεργεια ;</vt:lpstr>
      <vt:lpstr>Γιατί οι άνθρωποι δεν εξοικονομούν ενέργεια ;  </vt:lpstr>
      <vt:lpstr>Ποιοι είναι οι τροποι;</vt:lpstr>
      <vt:lpstr>Διαφάνεια 6</vt:lpstr>
      <vt:lpstr>Διαφάνεια 7</vt:lpstr>
      <vt:lpstr>Διαφάνεια 8</vt:lpstr>
      <vt:lpstr>Διαφάνεια 9</vt:lpstr>
      <vt:lpstr>Διαφάνεια 10</vt:lpstr>
      <vt:lpstr>Οι Κανόνες μας για την εξοικονόμηση ενέργειασ…</vt:lpstr>
      <vt:lpstr>Οι Κανόνες μας για την εξοικονόμηση ενέργειας… συνεχεια!</vt:lpstr>
      <vt:lpstr>Σύμφωνα με τους κανόνες γνώριζες ότι….</vt:lpstr>
      <vt:lpstr> δημιουργια ερωτηματολογιων</vt:lpstr>
      <vt:lpstr>Δυο από τις πιο σημαντικές ερωτήσεις του ερωτηματολόγιου που καλέστηκαν να απαντήσουν οι μαθητές</vt:lpstr>
      <vt:lpstr>Και μετά από κάθε μάθημα ένας ήταν ο μπελάσ…το ημερολόγιο~</vt:lpstr>
      <vt:lpstr>Διαφάνεια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SIA</dc:creator>
  <cp:lastModifiedBy>grafeio3</cp:lastModifiedBy>
  <cp:revision>55</cp:revision>
  <dcterms:created xsi:type="dcterms:W3CDTF">2014-01-21T13:26:55Z</dcterms:created>
  <dcterms:modified xsi:type="dcterms:W3CDTF">2014-01-29T06:46:17Z</dcterms:modified>
</cp:coreProperties>
</file>